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a3da8097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9a3da8097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a3c428c5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9a3c428c5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9a3c428c5f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9a3c428c5f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9a3c428c5f_3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9a3c428c5f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9a4ad67880_6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9a4ad67880_6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9a4ad67880_6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9a4ad67880_6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9a4ad67880_6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9a4ad67880_6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99b6a508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99b6a508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99b6a508b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99b6a508b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99b6a508b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99b6a508b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a4ad6788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a4ad678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9b6a508b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99b6a508b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99b6a508b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99b6a508b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9a3da8097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9a3da809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a3da8097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9a3da8097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93C47D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805300"/>
            <a:ext cx="8520600" cy="118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8300" u="sng">
                <a:solidFill>
                  <a:srgbClr val="FFFFFF"/>
                </a:solidFill>
              </a:rPr>
              <a:t>Green</a:t>
            </a:r>
            <a:r>
              <a:rPr b="1" lang="de" sz="8300">
                <a:solidFill>
                  <a:srgbClr val="FFFFFF"/>
                </a:solidFill>
              </a:rPr>
              <a:t> Paris</a:t>
            </a:r>
            <a:endParaRPr b="1" sz="8300">
              <a:solidFill>
                <a:srgbClr val="FFFFFF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923973"/>
            <a:ext cx="8520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600">
                <a:solidFill>
                  <a:srgbClr val="666666"/>
                </a:solidFill>
              </a:rPr>
              <a:t>Linked Data for the </a:t>
            </a:r>
            <a:r>
              <a:rPr lang="de" sz="2600" u="sng">
                <a:solidFill>
                  <a:srgbClr val="666666"/>
                </a:solidFill>
              </a:rPr>
              <a:t>bicycle activity</a:t>
            </a:r>
            <a:endParaRPr sz="2600" u="sng">
              <a:solidFill>
                <a:srgbClr val="666666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 flipH="1" rot="10800000">
            <a:off x="3344725" y="2083650"/>
            <a:ext cx="77700" cy="120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Google Shape;57;p13"/>
          <p:cNvCxnSpPr/>
          <p:nvPr/>
        </p:nvCxnSpPr>
        <p:spPr>
          <a:xfrm rot="10800000">
            <a:off x="3797361" y="2090497"/>
            <a:ext cx="35100" cy="99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13"/>
          <p:cNvCxnSpPr/>
          <p:nvPr/>
        </p:nvCxnSpPr>
        <p:spPr>
          <a:xfrm>
            <a:off x="3429522" y="2083472"/>
            <a:ext cx="367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" name="Google Shape;59;p13"/>
          <p:cNvSpPr/>
          <p:nvPr/>
        </p:nvSpPr>
        <p:spPr>
          <a:xfrm>
            <a:off x="3797025" y="1973288"/>
            <a:ext cx="198705" cy="152522"/>
          </a:xfrm>
          <a:custGeom>
            <a:rect b="b" l="l" r="r" t="t"/>
            <a:pathLst>
              <a:path extrusionOk="0" h="3490" w="4906">
                <a:moveTo>
                  <a:pt x="0" y="2743"/>
                </a:moveTo>
                <a:cubicBezTo>
                  <a:pt x="0" y="1034"/>
                  <a:pt x="3016" y="-627"/>
                  <a:pt x="4482" y="252"/>
                </a:cubicBezTo>
                <a:cubicBezTo>
                  <a:pt x="5458" y="837"/>
                  <a:pt x="4482" y="3130"/>
                  <a:pt x="3403" y="3490"/>
                </a:cubicBez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0" name="Google Shape;60;p13"/>
          <p:cNvSpPr/>
          <p:nvPr/>
        </p:nvSpPr>
        <p:spPr>
          <a:xfrm>
            <a:off x="3396245" y="2015626"/>
            <a:ext cx="26147" cy="67850"/>
          </a:xfrm>
          <a:custGeom>
            <a:rect b="b" l="l" r="r" t="t"/>
            <a:pathLst>
              <a:path extrusionOk="0" h="83" w="6308">
                <a:moveTo>
                  <a:pt x="0" y="0"/>
                </a:moveTo>
                <a:cubicBezTo>
                  <a:pt x="2103" y="0"/>
                  <a:pt x="4205" y="83"/>
                  <a:pt x="6308" y="83"/>
                </a:cubicBez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61" name="Google Shape;61;p13"/>
          <p:cNvCxnSpPr/>
          <p:nvPr/>
        </p:nvCxnSpPr>
        <p:spPr>
          <a:xfrm>
            <a:off x="3368825" y="2014550"/>
            <a:ext cx="81000" cy="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13"/>
          <p:cNvCxnSpPr/>
          <p:nvPr/>
        </p:nvCxnSpPr>
        <p:spPr>
          <a:xfrm>
            <a:off x="3410850" y="2047875"/>
            <a:ext cx="83100" cy="3624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13"/>
          <p:cNvCxnSpPr/>
          <p:nvPr/>
        </p:nvCxnSpPr>
        <p:spPr>
          <a:xfrm flipH="1" rot="10800000">
            <a:off x="3454875" y="2087550"/>
            <a:ext cx="338700" cy="2157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comptage </a:t>
            </a:r>
            <a:r>
              <a:rPr lang="de"/>
              <a:t>vélo</a:t>
            </a:r>
            <a:r>
              <a:rPr lang="de"/>
              <a:t> compteurs updated with links 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72871"/>
            <a:ext cx="9144001" cy="3197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Mappings</a:t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dk1"/>
                </a:solidFill>
              </a:rPr>
              <a:t>TriplesMap1: Stations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Logical Source: "velib-emplacement-des-stations-updated.csv"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Subject: Stations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Predicates: 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hasName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hasCapacity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hasLatitude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hasLongitude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hasCode.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5" name="Google Shape;135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>
                <a:solidFill>
                  <a:schemeClr val="dk1"/>
                </a:solidFill>
              </a:rPr>
              <a:t>TriplesMap2: TimeBicycleCounter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Logical Source: "count-updated.csv"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Subject: TimeBicycleCounter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Predicates: 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date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passed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identifyBy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Mappings</a:t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dk1"/>
                </a:solidFill>
              </a:rPr>
              <a:t>TriplesMap12: Counter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Logical Source: </a:t>
            </a:r>
            <a:r>
              <a:rPr lang="de">
                <a:solidFill>
                  <a:schemeClr val="dk1"/>
                </a:solidFill>
              </a:rPr>
              <a:t>"count-updated.csv"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Subject: </a:t>
            </a:r>
            <a:r>
              <a:rPr lang="de">
                <a:solidFill>
                  <a:schemeClr val="dk1"/>
                </a:solidFill>
              </a:rPr>
              <a:t>Counter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Predicates: 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bicyclesPassed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2" name="Google Shape;142;p24"/>
          <p:cNvSpPr txBox="1"/>
          <p:nvPr>
            <p:ph idx="2" type="body"/>
          </p:nvPr>
        </p:nvSpPr>
        <p:spPr>
          <a:xfrm>
            <a:off x="4505700" y="1152475"/>
            <a:ext cx="4326600" cy="38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dk1"/>
                </a:solidFill>
              </a:rPr>
              <a:t>TriplesMap</a:t>
            </a:r>
            <a:r>
              <a:rPr b="1" lang="de">
                <a:solidFill>
                  <a:schemeClr val="dk1"/>
                </a:solidFill>
              </a:rPr>
              <a:t>3: Counters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Logical Source: </a:t>
            </a:r>
            <a:r>
              <a:rPr lang="de">
                <a:solidFill>
                  <a:schemeClr val="dk1"/>
                </a:solidFill>
              </a:rPr>
              <a:t>"comptage-velo-compteurs-updated-with-links.csv"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Subject: Counters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Predicates: 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hasId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channelId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locatedIn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hasLatitude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hasLongitude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installationDate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hasName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Mappings</a:t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2222250" y="1163900"/>
            <a:ext cx="4699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dk1"/>
                </a:solidFill>
              </a:rPr>
              <a:t>TriplesMap</a:t>
            </a:r>
            <a:r>
              <a:rPr b="1" lang="de">
                <a:solidFill>
                  <a:schemeClr val="dk1"/>
                </a:solidFill>
              </a:rPr>
              <a:t>4: Streets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Logical Source: </a:t>
            </a:r>
            <a:r>
              <a:rPr lang="de">
                <a:solidFill>
                  <a:schemeClr val="dk1"/>
                </a:solidFill>
              </a:rPr>
              <a:t>"comptage-velo-compteurs-updated-with-links.csv"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Subject: Streets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">
                <a:solidFill>
                  <a:schemeClr val="dk1"/>
                </a:solidFill>
              </a:rPr>
              <a:t>Predicates: 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de">
                <a:solidFill>
                  <a:schemeClr val="dk1"/>
                </a:solidFill>
              </a:rPr>
              <a:t>isNamed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de" u="sng">
                <a:solidFill>
                  <a:schemeClr val="dk1"/>
                </a:solidFill>
              </a:rPr>
              <a:t>owl:sameAs </a:t>
            </a:r>
            <a:endParaRPr b="1" u="sng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DEMO</a:t>
            </a:r>
            <a:endParaRPr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	</a:t>
            </a:r>
            <a:endParaRPr/>
          </a:p>
        </p:txBody>
      </p:sp>
      <p:sp>
        <p:nvSpPr>
          <p:cNvPr id="155" name="Google Shape;155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75" y="933425"/>
            <a:ext cx="6927751" cy="420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de">
                <a:solidFill>
                  <a:schemeClr val="lt1"/>
                </a:solidFill>
              </a:rPr>
              <a:t>DEMO</a:t>
            </a:r>
            <a:endParaRPr/>
          </a:p>
        </p:txBody>
      </p:sp>
      <p:sp>
        <p:nvSpPr>
          <p:cNvPr id="162" name="Google Shape;162;p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525" y="893900"/>
            <a:ext cx="6114225" cy="421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de">
                <a:solidFill>
                  <a:schemeClr val="lt1"/>
                </a:solidFill>
              </a:rPr>
              <a:t>DEMO</a:t>
            </a:r>
            <a:endParaRPr/>
          </a:p>
        </p:txBody>
      </p:sp>
      <p:sp>
        <p:nvSpPr>
          <p:cNvPr id="169" name="Google Shape;169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075" y="879825"/>
            <a:ext cx="6144174" cy="423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020">
                <a:solidFill>
                  <a:schemeClr val="lt1"/>
                </a:solidFill>
              </a:rPr>
              <a:t>Application Overview</a:t>
            </a:r>
            <a:endParaRPr sz="3020">
              <a:highlight>
                <a:srgbClr val="FF0000"/>
              </a:highlight>
            </a:endParaRPr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017725"/>
            <a:ext cx="8520600" cy="40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/>
              <a:t>Better Urban Experience: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2000"/>
              <a:t>Information about the b</a:t>
            </a:r>
            <a:r>
              <a:rPr lang="de" sz="2000"/>
              <a:t>icycle stations</a:t>
            </a:r>
            <a:br>
              <a:rPr lang="de" sz="2000"/>
            </a:br>
            <a:r>
              <a:rPr lang="de" sz="2000"/>
              <a:t>-</a:t>
            </a:r>
            <a:r>
              <a:rPr lang="de"/>
              <a:t>&gt;Amount, Location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2000"/>
              <a:t>Location of bicycles on specific date and street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2000"/>
              <a:t>Data is linked with </a:t>
            </a:r>
            <a:r>
              <a:rPr lang="de" sz="2000"/>
              <a:t>outside</a:t>
            </a:r>
            <a:r>
              <a:rPr lang="de" sz="2000"/>
              <a:t> world </a:t>
            </a:r>
            <a:br>
              <a:rPr lang="de" sz="2000"/>
            </a:br>
            <a:r>
              <a:rPr lang="de" sz="2000"/>
              <a:t>-&gt;</a:t>
            </a:r>
            <a:r>
              <a:rPr lang="de"/>
              <a:t>more information and research can be done</a:t>
            </a:r>
            <a:r>
              <a:rPr lang="de" sz="2000"/>
              <a:t>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2000"/>
              <a:t>Example:</a:t>
            </a:r>
            <a:br>
              <a:rPr lang="de" sz="2000"/>
            </a:br>
            <a:r>
              <a:rPr i="1" lang="de" sz="2000"/>
              <a:t>What was happening at the “Street xX” on the “2nd of November” and how did it affect the bicycle traffic</a:t>
            </a:r>
            <a:endParaRPr i="1"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7250" y="1686875"/>
            <a:ext cx="2203026" cy="194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9950" y="445024"/>
            <a:ext cx="2528672" cy="1773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320">
                <a:solidFill>
                  <a:schemeClr val="lt1"/>
                </a:solidFill>
              </a:rPr>
              <a:t>Where we got the data</a:t>
            </a:r>
            <a:endParaRPr sz="3320">
              <a:solidFill>
                <a:schemeClr val="lt1"/>
              </a:solidFill>
            </a:endParaRPr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100"/>
              <a:t>European Data Portal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2100"/>
              <a:t>Because: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2100"/>
              <a:t>Open Data access </a:t>
            </a:r>
            <a:br>
              <a:rPr lang="de" sz="2100"/>
            </a:br>
            <a:r>
              <a:rPr i="1" lang="de" sz="2100"/>
              <a:t>-&gt; allows for </a:t>
            </a:r>
            <a:r>
              <a:rPr i="1" lang="de" sz="2100"/>
              <a:t>transparency</a:t>
            </a:r>
            <a:r>
              <a:rPr i="1" lang="de" sz="2100"/>
              <a:t> and collaboration</a:t>
            </a:r>
            <a:endParaRPr i="1"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de" sz="2100"/>
              <a:t>Comprehensive Data source</a:t>
            </a:r>
            <a:endParaRPr sz="2100"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2000" y="667475"/>
            <a:ext cx="2121200" cy="213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4901" y="2894350"/>
            <a:ext cx="2987050" cy="219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220">
                <a:solidFill>
                  <a:schemeClr val="lt1"/>
                </a:solidFill>
              </a:rPr>
              <a:t>License of the data</a:t>
            </a:r>
            <a:r>
              <a:rPr lang="de" sz="3220">
                <a:solidFill>
                  <a:schemeClr val="lt1"/>
                </a:solidFill>
              </a:rPr>
              <a:t>		</a:t>
            </a:r>
            <a:endParaRPr sz="3220">
              <a:solidFill>
                <a:schemeClr val="lt1"/>
              </a:solidFill>
            </a:endParaRPr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900"/>
              <a:t>Editor and Owner: City Hall of Paris</a:t>
            </a:r>
            <a:endParaRPr sz="1900" u="sng"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900"/>
              <a:t>General Conditions for Reuse</a:t>
            </a:r>
            <a:endParaRPr sz="1900"/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</a:pPr>
            <a:r>
              <a:rPr lang="de" sz="1900"/>
              <a:t>You can copy, distribute and use the work 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</a:pPr>
            <a:r>
              <a:rPr lang="de" sz="1900"/>
              <a:t>You can produce works from the information.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</a:pPr>
            <a:r>
              <a:rPr lang="de" sz="1900"/>
              <a:t>You can modify, transform and build from the work.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</a:pPr>
            <a:r>
              <a:rPr lang="de" sz="1900"/>
              <a:t>…</a:t>
            </a:r>
            <a:endParaRPr sz="1900"/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3900" y="3816150"/>
            <a:ext cx="4988401" cy="75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ONTOLOGY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1300"/>
            <a:ext cx="8520598" cy="383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velib-emplacement-des-stations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00" y="1167725"/>
            <a:ext cx="4491501" cy="356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82975"/>
            <a:ext cx="4356374" cy="356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count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500" y="1152476"/>
            <a:ext cx="6696089" cy="375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Count update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0125" y="1017725"/>
            <a:ext cx="4901451" cy="393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275888" y="17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comptage </a:t>
            </a:r>
            <a:r>
              <a:rPr lang="de"/>
              <a:t>vélo</a:t>
            </a:r>
            <a:r>
              <a:rPr lang="de"/>
              <a:t> compteurs 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13" y="844588"/>
            <a:ext cx="8943574" cy="1610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 rotWithShape="1">
          <a:blip r:embed="rId4">
            <a:alphaModFix/>
          </a:blip>
          <a:srcRect b="-13352" l="0" r="0" t="0"/>
          <a:stretch/>
        </p:blipFill>
        <p:spPr>
          <a:xfrm>
            <a:off x="100200" y="2454900"/>
            <a:ext cx="8943576" cy="167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8700" y="3961150"/>
            <a:ext cx="7196675" cy="118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